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7" r:id="rId4"/>
    <p:sldId id="25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ACB2DB5-2AC5-4155-9217-31820416E252}"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C7E11-EAFD-449C-AF59-4F744419EA86}" type="slidenum">
              <a:rPr lang="en-GB" smtClean="0"/>
              <a:t>‹#›</a:t>
            </a:fld>
            <a:endParaRPr lang="en-GB"/>
          </a:p>
        </p:txBody>
      </p:sp>
    </p:spTree>
    <p:extLst>
      <p:ext uri="{BB962C8B-B14F-4D97-AF65-F5344CB8AC3E}">
        <p14:creationId xmlns:p14="http://schemas.microsoft.com/office/powerpoint/2010/main" val="2600608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ACB2DB5-2AC5-4155-9217-31820416E252}"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C7E11-EAFD-449C-AF59-4F744419EA86}" type="slidenum">
              <a:rPr lang="en-GB" smtClean="0"/>
              <a:t>‹#›</a:t>
            </a:fld>
            <a:endParaRPr lang="en-GB"/>
          </a:p>
        </p:txBody>
      </p:sp>
    </p:spTree>
    <p:extLst>
      <p:ext uri="{BB962C8B-B14F-4D97-AF65-F5344CB8AC3E}">
        <p14:creationId xmlns:p14="http://schemas.microsoft.com/office/powerpoint/2010/main" val="232004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ACB2DB5-2AC5-4155-9217-31820416E252}"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C7E11-EAFD-449C-AF59-4F744419EA86}" type="slidenum">
              <a:rPr lang="en-GB" smtClean="0"/>
              <a:t>‹#›</a:t>
            </a:fld>
            <a:endParaRPr lang="en-GB"/>
          </a:p>
        </p:txBody>
      </p:sp>
    </p:spTree>
    <p:extLst>
      <p:ext uri="{BB962C8B-B14F-4D97-AF65-F5344CB8AC3E}">
        <p14:creationId xmlns:p14="http://schemas.microsoft.com/office/powerpoint/2010/main" val="434156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ACB2DB5-2AC5-4155-9217-31820416E252}"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C7E11-EAFD-449C-AF59-4F744419EA86}" type="slidenum">
              <a:rPr lang="en-GB" smtClean="0"/>
              <a:t>‹#›</a:t>
            </a:fld>
            <a:endParaRPr lang="en-GB"/>
          </a:p>
        </p:txBody>
      </p:sp>
    </p:spTree>
    <p:extLst>
      <p:ext uri="{BB962C8B-B14F-4D97-AF65-F5344CB8AC3E}">
        <p14:creationId xmlns:p14="http://schemas.microsoft.com/office/powerpoint/2010/main" val="179883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B2DB5-2AC5-4155-9217-31820416E252}" type="datetimeFigureOut">
              <a:rPr lang="en-GB" smtClean="0"/>
              <a:t>06/10/2016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9C7E11-EAFD-449C-AF59-4F744419EA86}" type="slidenum">
              <a:rPr lang="en-GB" smtClean="0"/>
              <a:t>‹#›</a:t>
            </a:fld>
            <a:endParaRPr lang="en-GB"/>
          </a:p>
        </p:txBody>
      </p:sp>
    </p:spTree>
    <p:extLst>
      <p:ext uri="{BB962C8B-B14F-4D97-AF65-F5344CB8AC3E}">
        <p14:creationId xmlns:p14="http://schemas.microsoft.com/office/powerpoint/2010/main" val="2184243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ACB2DB5-2AC5-4155-9217-31820416E252}" type="datetimeFigureOut">
              <a:rPr lang="en-GB" smtClean="0"/>
              <a:t>06/10/2016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9C7E11-EAFD-449C-AF59-4F744419EA86}" type="slidenum">
              <a:rPr lang="en-GB" smtClean="0"/>
              <a:t>‹#›</a:t>
            </a:fld>
            <a:endParaRPr lang="en-GB"/>
          </a:p>
        </p:txBody>
      </p:sp>
    </p:spTree>
    <p:extLst>
      <p:ext uri="{BB962C8B-B14F-4D97-AF65-F5344CB8AC3E}">
        <p14:creationId xmlns:p14="http://schemas.microsoft.com/office/powerpoint/2010/main" val="2305548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ACB2DB5-2AC5-4155-9217-31820416E252}" type="datetimeFigureOut">
              <a:rPr lang="en-GB" smtClean="0"/>
              <a:t>06/10/2016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9C7E11-EAFD-449C-AF59-4F744419EA86}" type="slidenum">
              <a:rPr lang="en-GB" smtClean="0"/>
              <a:t>‹#›</a:t>
            </a:fld>
            <a:endParaRPr lang="en-GB"/>
          </a:p>
        </p:txBody>
      </p:sp>
    </p:spTree>
    <p:extLst>
      <p:ext uri="{BB962C8B-B14F-4D97-AF65-F5344CB8AC3E}">
        <p14:creationId xmlns:p14="http://schemas.microsoft.com/office/powerpoint/2010/main" val="96958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ACB2DB5-2AC5-4155-9217-31820416E252}" type="datetimeFigureOut">
              <a:rPr lang="en-GB" smtClean="0"/>
              <a:t>06/10/2016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9C7E11-EAFD-449C-AF59-4F744419EA86}" type="slidenum">
              <a:rPr lang="en-GB" smtClean="0"/>
              <a:t>‹#›</a:t>
            </a:fld>
            <a:endParaRPr lang="en-GB"/>
          </a:p>
        </p:txBody>
      </p:sp>
    </p:spTree>
    <p:extLst>
      <p:ext uri="{BB962C8B-B14F-4D97-AF65-F5344CB8AC3E}">
        <p14:creationId xmlns:p14="http://schemas.microsoft.com/office/powerpoint/2010/main" val="3233592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B2DB5-2AC5-4155-9217-31820416E252}" type="datetimeFigureOut">
              <a:rPr lang="en-GB" smtClean="0"/>
              <a:t>06/10/2016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9C7E11-EAFD-449C-AF59-4F744419EA86}" type="slidenum">
              <a:rPr lang="en-GB" smtClean="0"/>
              <a:t>‹#›</a:t>
            </a:fld>
            <a:endParaRPr lang="en-GB"/>
          </a:p>
        </p:txBody>
      </p:sp>
    </p:spTree>
    <p:extLst>
      <p:ext uri="{BB962C8B-B14F-4D97-AF65-F5344CB8AC3E}">
        <p14:creationId xmlns:p14="http://schemas.microsoft.com/office/powerpoint/2010/main" val="199272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B2DB5-2AC5-4155-9217-31820416E252}" type="datetimeFigureOut">
              <a:rPr lang="en-GB" smtClean="0"/>
              <a:t>06/10/2016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9C7E11-EAFD-449C-AF59-4F744419EA86}" type="slidenum">
              <a:rPr lang="en-GB" smtClean="0"/>
              <a:t>‹#›</a:t>
            </a:fld>
            <a:endParaRPr lang="en-GB"/>
          </a:p>
        </p:txBody>
      </p:sp>
    </p:spTree>
    <p:extLst>
      <p:ext uri="{BB962C8B-B14F-4D97-AF65-F5344CB8AC3E}">
        <p14:creationId xmlns:p14="http://schemas.microsoft.com/office/powerpoint/2010/main" val="2105624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B2DB5-2AC5-4155-9217-31820416E252}" type="datetimeFigureOut">
              <a:rPr lang="en-GB" smtClean="0"/>
              <a:t>06/10/2016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9C7E11-EAFD-449C-AF59-4F744419EA86}" type="slidenum">
              <a:rPr lang="en-GB" smtClean="0"/>
              <a:t>‹#›</a:t>
            </a:fld>
            <a:endParaRPr lang="en-GB"/>
          </a:p>
        </p:txBody>
      </p:sp>
    </p:spTree>
    <p:extLst>
      <p:ext uri="{BB962C8B-B14F-4D97-AF65-F5344CB8AC3E}">
        <p14:creationId xmlns:p14="http://schemas.microsoft.com/office/powerpoint/2010/main" val="1432507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B2DB5-2AC5-4155-9217-31820416E252}" type="datetimeFigureOut">
              <a:rPr lang="en-GB" smtClean="0"/>
              <a:t>06/10/2016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C7E11-EAFD-449C-AF59-4F744419EA86}" type="slidenum">
              <a:rPr lang="en-GB" smtClean="0"/>
              <a:t>‹#›</a:t>
            </a:fld>
            <a:endParaRPr lang="en-GB"/>
          </a:p>
        </p:txBody>
      </p:sp>
    </p:spTree>
    <p:extLst>
      <p:ext uri="{BB962C8B-B14F-4D97-AF65-F5344CB8AC3E}">
        <p14:creationId xmlns:p14="http://schemas.microsoft.com/office/powerpoint/2010/main" val="3013878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tiff"/><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 Id="rId5" Type="http://schemas.openxmlformats.org/officeDocument/2006/relationships/image" Target="../media/image8.tif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Thomas Hope McLachlan,</a:t>
            </a:r>
            <a:r>
              <a:rPr lang="en-GB" b="1" dirty="0" smtClean="0">
                <a:latin typeface="Tahoma" panose="020B0604030504040204" pitchFamily="34" charset="0"/>
                <a:ea typeface="Tahoma" panose="020B0604030504040204" pitchFamily="34" charset="0"/>
                <a:cs typeface="Tahoma" panose="020B0604030504040204" pitchFamily="34" charset="0"/>
              </a:rPr>
              <a:t>  The Isles of the Sea</a:t>
            </a:r>
            <a:r>
              <a:rPr lang="en-GB" dirty="0" smtClean="0">
                <a:latin typeface="Tahoma" panose="020B0604030504040204" pitchFamily="34" charset="0"/>
                <a:ea typeface="Tahoma" panose="020B0604030504040204" pitchFamily="34" charset="0"/>
                <a:cs typeface="Tahoma" panose="020B0604030504040204" pitchFamily="34" charset="0"/>
              </a:rPr>
              <a:t>, 1894</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7188" y="1598469"/>
            <a:ext cx="7740000" cy="4294268"/>
          </a:xfrm>
          <a:prstGeom prst="rect">
            <a:avLst/>
          </a:prstGeom>
        </p:spPr>
      </p:pic>
      <p:sp>
        <p:nvSpPr>
          <p:cNvPr id="3" name="TextBox 2"/>
          <p:cNvSpPr txBox="1"/>
          <p:nvPr/>
        </p:nvSpPr>
        <p:spPr>
          <a:xfrm>
            <a:off x="8772525" y="2182505"/>
            <a:ext cx="2828925" cy="2585323"/>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Look:  </a:t>
            </a:r>
            <a:r>
              <a:rPr lang="en-GB" dirty="0" smtClean="0">
                <a:latin typeface="Tahoma" panose="020B0604030504040204" pitchFamily="34" charset="0"/>
                <a:ea typeface="Tahoma" panose="020B0604030504040204" pitchFamily="34" charset="0"/>
                <a:cs typeface="Tahoma" panose="020B0604030504040204" pitchFamily="34" charset="0"/>
              </a:rPr>
              <a:t>McLachlan paints a treacherous sea.  It is painted to look as substantial as the rocks.  Here he explores the ways in which the physical world both invites and obstructs human passage.</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741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181100" y="1013624"/>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Thomas Hope McLachlan,</a:t>
            </a:r>
            <a:r>
              <a:rPr lang="en-GB" b="1" dirty="0" smtClean="0">
                <a:latin typeface="Tahoma" panose="020B0604030504040204" pitchFamily="34" charset="0"/>
                <a:ea typeface="Tahoma" panose="020B0604030504040204" pitchFamily="34" charset="0"/>
                <a:cs typeface="Tahoma" panose="020B0604030504040204" pitchFamily="34" charset="0"/>
              </a:rPr>
              <a:t>  The Isles of the Sea</a:t>
            </a:r>
            <a:r>
              <a:rPr lang="en-GB" dirty="0" smtClean="0">
                <a:latin typeface="Tahoma" panose="020B0604030504040204" pitchFamily="34" charset="0"/>
                <a:ea typeface="Tahoma" panose="020B0604030504040204" pitchFamily="34" charset="0"/>
                <a:cs typeface="Tahoma" panose="020B0604030504040204" pitchFamily="34" charset="0"/>
              </a:rPr>
              <a:t>, 1894</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7188" y="1627361"/>
            <a:ext cx="5514975" cy="2000251"/>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553575" y="1483102"/>
            <a:ext cx="2143125" cy="4639439"/>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91275" y="3298034"/>
            <a:ext cx="2609850" cy="2945368"/>
          </a:xfrm>
          <a:prstGeom prst="rect">
            <a:avLst/>
          </a:prstGeom>
        </p:spPr>
      </p:pic>
      <p:sp>
        <p:nvSpPr>
          <p:cNvPr id="13" name="TextBox 12"/>
          <p:cNvSpPr txBox="1"/>
          <p:nvPr/>
        </p:nvSpPr>
        <p:spPr>
          <a:xfrm>
            <a:off x="6275537" y="2017329"/>
            <a:ext cx="3278038" cy="646331"/>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Think: </a:t>
            </a:r>
            <a:r>
              <a:rPr lang="en-GB" dirty="0" smtClean="0">
                <a:latin typeface="Tahoma" panose="020B0604030504040204" pitchFamily="34" charset="0"/>
                <a:ea typeface="Tahoma" panose="020B0604030504040204" pitchFamily="34" charset="0"/>
                <a:cs typeface="Tahoma" panose="020B0604030504040204" pitchFamily="34" charset="0"/>
              </a:rPr>
              <a:t>Describe the sea in this painting.</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87188" y="4263776"/>
            <a:ext cx="5808812" cy="1200329"/>
          </a:xfrm>
          <a:prstGeom prst="rect">
            <a:avLst/>
          </a:prstGeom>
          <a:noFill/>
        </p:spPr>
        <p:txBody>
          <a:bodyPr wrap="square" rtlCol="0">
            <a:spAutoFit/>
          </a:bodyPr>
          <a:lstStyle/>
          <a:p>
            <a:r>
              <a:rPr lang="en-GB" dirty="0" smtClean="0">
                <a:latin typeface="Tahoma" panose="020B0604030504040204" pitchFamily="34" charset="0"/>
                <a:ea typeface="Tahoma" panose="020B0604030504040204" pitchFamily="34" charset="0"/>
                <a:cs typeface="Tahoma" panose="020B0604030504040204" pitchFamily="34" charset="0"/>
              </a:rPr>
              <a:t>How does McLachlan use light?  What effects does it create?  What effect does his use of colour have on his depiction of both sea and rocks?</a:t>
            </a:r>
          </a:p>
          <a:p>
            <a:r>
              <a:rPr lang="en-GB" dirty="0" smtClean="0">
                <a:latin typeface="Tahoma" panose="020B0604030504040204" pitchFamily="34" charset="0"/>
                <a:ea typeface="Tahoma" panose="020B0604030504040204" pitchFamily="34" charset="0"/>
                <a:cs typeface="Tahoma" panose="020B0604030504040204" pitchFamily="34" charset="0"/>
              </a:rPr>
              <a:t>How has he made the sea seem like the land?</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70130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Thomas Hope McLachlan,</a:t>
            </a:r>
            <a:r>
              <a:rPr lang="en-GB" b="1" dirty="0" smtClean="0">
                <a:latin typeface="Tahoma" panose="020B0604030504040204" pitchFamily="34" charset="0"/>
                <a:ea typeface="Tahoma" panose="020B0604030504040204" pitchFamily="34" charset="0"/>
                <a:cs typeface="Tahoma" panose="020B0604030504040204" pitchFamily="34" charset="0"/>
              </a:rPr>
              <a:t>  The Isles of the Sea</a:t>
            </a:r>
            <a:r>
              <a:rPr lang="en-GB" dirty="0" smtClean="0">
                <a:latin typeface="Tahoma" panose="020B0604030504040204" pitchFamily="34" charset="0"/>
                <a:ea typeface="Tahoma" panose="020B0604030504040204" pitchFamily="34" charset="0"/>
                <a:cs typeface="Tahoma" panose="020B0604030504040204" pitchFamily="34" charset="0"/>
              </a:rPr>
              <a:t>, 1894</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93999" y="3194984"/>
            <a:ext cx="9096376" cy="2819401"/>
          </a:xfrm>
          <a:prstGeom prst="rect">
            <a:avLst/>
          </a:prstGeom>
        </p:spPr>
      </p:pic>
      <p:sp>
        <p:nvSpPr>
          <p:cNvPr id="3" name="TextBox 2"/>
          <p:cNvSpPr txBox="1"/>
          <p:nvPr/>
        </p:nvSpPr>
        <p:spPr>
          <a:xfrm>
            <a:off x="590550" y="1844368"/>
            <a:ext cx="11010900" cy="923330"/>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Try:  </a:t>
            </a:r>
            <a:r>
              <a:rPr lang="en-GB" dirty="0" smtClean="0">
                <a:latin typeface="Tahoma" panose="020B0604030504040204" pitchFamily="34" charset="0"/>
                <a:ea typeface="Tahoma" panose="020B0604030504040204" pitchFamily="34" charset="0"/>
                <a:cs typeface="Tahoma" panose="020B0604030504040204" pitchFamily="34" charset="0"/>
              </a:rPr>
              <a:t>Experiment with different ways of rendering the sea (use photographs as your source if you don’t live near the coast).  Try different media and techniques.  Write about the different effects you have created.  How does the sea change depending on the media you use to depict it?</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7521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Thomas Hope McLachlan,</a:t>
            </a:r>
            <a:r>
              <a:rPr lang="en-GB" b="1" dirty="0" smtClean="0">
                <a:latin typeface="Tahoma" panose="020B0604030504040204" pitchFamily="34" charset="0"/>
                <a:ea typeface="Tahoma" panose="020B0604030504040204" pitchFamily="34" charset="0"/>
                <a:cs typeface="Tahoma" panose="020B0604030504040204" pitchFamily="34" charset="0"/>
              </a:rPr>
              <a:t>  The Isles of the Sea</a:t>
            </a:r>
            <a:r>
              <a:rPr lang="en-GB" dirty="0" smtClean="0">
                <a:latin typeface="Tahoma" panose="020B0604030504040204" pitchFamily="34" charset="0"/>
                <a:ea typeface="Tahoma" panose="020B0604030504040204" pitchFamily="34" charset="0"/>
                <a:cs typeface="Tahoma" panose="020B0604030504040204" pitchFamily="34" charset="0"/>
              </a:rPr>
              <a:t>, 1894</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1950" y="1517822"/>
            <a:ext cx="3505200" cy="4496564"/>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38825" y="4051192"/>
            <a:ext cx="4800600" cy="1447801"/>
          </a:xfrm>
          <a:prstGeom prst="rect">
            <a:avLst/>
          </a:prstGeom>
        </p:spPr>
      </p:pic>
      <p:sp>
        <p:nvSpPr>
          <p:cNvPr id="10" name="TextBox 9"/>
          <p:cNvSpPr txBox="1"/>
          <p:nvPr/>
        </p:nvSpPr>
        <p:spPr>
          <a:xfrm>
            <a:off x="4543425" y="2133972"/>
            <a:ext cx="6934200" cy="1200329"/>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More: </a:t>
            </a:r>
            <a:r>
              <a:rPr lang="en-GB" dirty="0" smtClean="0">
                <a:latin typeface="Tahoma" panose="020B0604030504040204" pitchFamily="34" charset="0"/>
                <a:ea typeface="Tahoma" panose="020B0604030504040204" pitchFamily="34" charset="0"/>
                <a:cs typeface="Tahoma" panose="020B0604030504040204" pitchFamily="34" charset="0"/>
              </a:rPr>
              <a:t> Find examples of the different ways artists have tried to capture movement.  Compare photographic examples with painted ones.  How does the medium affect the way we see the movement?</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8890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257</Words>
  <Application>Microsoft Office PowerPoint</Application>
  <PresentationFormat>Custom</PresentationFormat>
  <Paragraphs>18</Paragraphs>
  <Slides>4</Slides>
  <Notes>0</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E CHAPMAN</dc:creator>
  <cp:lastModifiedBy>Cassie</cp:lastModifiedBy>
  <cp:revision>8</cp:revision>
  <dcterms:created xsi:type="dcterms:W3CDTF">2016-09-16T09:19:24Z</dcterms:created>
  <dcterms:modified xsi:type="dcterms:W3CDTF">2016-10-06T10:40:41Z</dcterms:modified>
</cp:coreProperties>
</file>