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659E7E7-7584-4823-996A-7388F02C54E2}" type="datetimeFigureOut">
              <a:rPr lang="en-GB" smtClean="0"/>
              <a:t>16/09/2016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441172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59E7E7-7584-4823-996A-7388F02C54E2}" type="datetimeFigureOut">
              <a:rPr lang="en-GB" smtClean="0"/>
              <a:t>16/09/2016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3088199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59E7E7-7584-4823-996A-7388F02C54E2}" type="datetimeFigureOut">
              <a:rPr lang="en-GB" smtClean="0"/>
              <a:t>16/09/2016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2721793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59E7E7-7584-4823-996A-7388F02C54E2}" type="datetimeFigureOut">
              <a:rPr lang="en-GB" smtClean="0"/>
              <a:t>16/09/2016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112361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59E7E7-7584-4823-996A-7388F02C54E2}" type="datetimeFigureOut">
              <a:rPr lang="en-GB" smtClean="0"/>
              <a:t>16/09/2016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135053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659E7E7-7584-4823-996A-7388F02C54E2}" type="datetimeFigureOut">
              <a:rPr lang="en-GB" smtClean="0"/>
              <a:t>16/09/2016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1086504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659E7E7-7584-4823-996A-7388F02C54E2}" type="datetimeFigureOut">
              <a:rPr lang="en-GB" smtClean="0"/>
              <a:t>16/09/2016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318707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659E7E7-7584-4823-996A-7388F02C54E2}" type="datetimeFigureOut">
              <a:rPr lang="en-GB" smtClean="0"/>
              <a:t>16/09/2016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244775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9E7E7-7584-4823-996A-7388F02C54E2}" type="datetimeFigureOut">
              <a:rPr lang="en-GB" smtClean="0"/>
              <a:t>16/09/2016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2346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59E7E7-7584-4823-996A-7388F02C54E2}" type="datetimeFigureOut">
              <a:rPr lang="en-GB" smtClean="0"/>
              <a:t>16/09/2016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219686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59E7E7-7584-4823-996A-7388F02C54E2}" type="datetimeFigureOut">
              <a:rPr lang="en-GB" smtClean="0"/>
              <a:t>16/09/2016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338471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9E7E7-7584-4823-996A-7388F02C54E2}" type="datetimeFigureOut">
              <a:rPr lang="en-GB" smtClean="0"/>
              <a:t>16/09/2016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56C3A-8774-490B-9FA3-E489D8CBEF65}" type="slidenum">
              <a:rPr lang="en-GB" smtClean="0"/>
              <a:t>‹#›</a:t>
            </a:fld>
            <a:endParaRPr lang="en-GB"/>
          </a:p>
        </p:txBody>
      </p:sp>
    </p:spTree>
    <p:extLst>
      <p:ext uri="{BB962C8B-B14F-4D97-AF65-F5344CB8AC3E}">
        <p14:creationId xmlns:p14="http://schemas.microsoft.com/office/powerpoint/2010/main" val="1263628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7.xml"/><Relationship Id="rId5" Type="http://schemas.openxmlformats.org/officeDocument/2006/relationships/image" Target="../media/image9.tif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58000" b="-58000"/>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Peter Graham</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b="1" dirty="0" smtClean="0">
                <a:latin typeface="Tahoma" panose="020B0604030504040204" pitchFamily="34" charset="0"/>
                <a:ea typeface="Tahoma" panose="020B0604030504040204" pitchFamily="34" charset="0"/>
                <a:cs typeface="Tahoma" panose="020B0604030504040204" pitchFamily="34" charset="0"/>
              </a:rPr>
              <a:t>  Ribbed and Paled by Rocks </a:t>
            </a:r>
            <a:r>
              <a:rPr lang="en-GB" b="1" dirty="0" err="1" smtClean="0">
                <a:latin typeface="Tahoma" panose="020B0604030504040204" pitchFamily="34" charset="0"/>
                <a:ea typeface="Tahoma" panose="020B0604030504040204" pitchFamily="34" charset="0"/>
                <a:cs typeface="Tahoma" panose="020B0604030504040204" pitchFamily="34" charset="0"/>
              </a:rPr>
              <a:t>Unscalable</a:t>
            </a:r>
            <a:r>
              <a:rPr lang="en-GB" b="1" dirty="0" smtClean="0">
                <a:latin typeface="Tahoma" panose="020B0604030504040204" pitchFamily="34" charset="0"/>
                <a:ea typeface="Tahoma" panose="020B0604030504040204" pitchFamily="34" charset="0"/>
                <a:cs typeface="Tahoma" panose="020B0604030504040204" pitchFamily="34" charset="0"/>
              </a:rPr>
              <a:t> and Roaring Waters</a:t>
            </a:r>
            <a:r>
              <a:rPr lang="en-GB" dirty="0" smtClean="0">
                <a:latin typeface="Tahoma" panose="020B0604030504040204" pitchFamily="34" charset="0"/>
                <a:ea typeface="Tahoma" panose="020B0604030504040204" pitchFamily="34" charset="0"/>
                <a:cs typeface="Tahoma" panose="020B0604030504040204" pitchFamily="34" charset="0"/>
              </a:rPr>
              <a:t>,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6187" y="1412816"/>
            <a:ext cx="3852000" cy="4665575"/>
          </a:xfrm>
          <a:prstGeom prst="rect">
            <a:avLst/>
          </a:prstGeom>
        </p:spPr>
      </p:pic>
      <p:sp>
        <p:nvSpPr>
          <p:cNvPr id="11" name="TextBox 10"/>
          <p:cNvSpPr txBox="1"/>
          <p:nvPr/>
        </p:nvSpPr>
        <p:spPr>
          <a:xfrm>
            <a:off x="676275" y="1889700"/>
            <a:ext cx="2876550" cy="3416320"/>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Look: </a:t>
            </a:r>
            <a:r>
              <a:rPr lang="en-GB" dirty="0" smtClean="0">
                <a:latin typeface="Tahoma" panose="020B0604030504040204" pitchFamily="34" charset="0"/>
                <a:ea typeface="Tahoma" panose="020B0604030504040204" pitchFamily="34" charset="0"/>
                <a:cs typeface="Tahoma" panose="020B0604030504040204" pitchFamily="34" charset="0"/>
              </a:rPr>
              <a:t>To lay a telegraph cable across the seabed meant a fight with the ocean and the weather.  Here we see the power of both.  The title of Graham’s painting refers to Shakespeare’s play </a:t>
            </a:r>
            <a:r>
              <a:rPr lang="en-GB" b="1" dirty="0" err="1" smtClean="0">
                <a:latin typeface="Tahoma" panose="020B0604030504040204" pitchFamily="34" charset="0"/>
                <a:ea typeface="Tahoma" panose="020B0604030504040204" pitchFamily="34" charset="0"/>
                <a:cs typeface="Tahoma" panose="020B0604030504040204" pitchFamily="34" charset="0"/>
              </a:rPr>
              <a:t>Cymbaline</a:t>
            </a:r>
            <a:r>
              <a:rPr lang="en-GB" dirty="0" smtClean="0">
                <a:latin typeface="Tahoma" panose="020B0604030504040204" pitchFamily="34" charset="0"/>
                <a:ea typeface="Tahoma" panose="020B0604030504040204" pitchFamily="34" charset="0"/>
                <a:cs typeface="Tahoma" panose="020B0604030504040204" pitchFamily="34" charset="0"/>
              </a:rPr>
              <a:t>.  King </a:t>
            </a:r>
            <a:r>
              <a:rPr lang="en-GB" dirty="0" err="1" smtClean="0">
                <a:latin typeface="Tahoma" panose="020B0604030504040204" pitchFamily="34" charset="0"/>
                <a:ea typeface="Tahoma" panose="020B0604030504040204" pitchFamily="34" charset="0"/>
                <a:cs typeface="Tahoma" panose="020B0604030504040204" pitchFamily="34" charset="0"/>
              </a:rPr>
              <a:t>Cymbaline’s</a:t>
            </a:r>
            <a:r>
              <a:rPr lang="en-GB" dirty="0" smtClean="0">
                <a:latin typeface="Tahoma" panose="020B0604030504040204" pitchFamily="34" charset="0"/>
                <a:ea typeface="Tahoma" panose="020B0604030504040204" pitchFamily="34" charset="0"/>
                <a:cs typeface="Tahoma" panose="020B0604030504040204" pitchFamily="34" charset="0"/>
              </a:rPr>
              <a:t> queen encourages him to break from the Roman Empire.</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8658225" y="2443697"/>
            <a:ext cx="2838450" cy="2031325"/>
          </a:xfrm>
          <a:prstGeom prst="rect">
            <a:avLst/>
          </a:prstGeom>
          <a:noFill/>
        </p:spPr>
        <p:txBody>
          <a:bodyPr wrap="square" rtlCol="0">
            <a:spAutoFit/>
          </a:bodyPr>
          <a:lstStyle/>
          <a:p>
            <a:r>
              <a:rPr lang="en-GB" dirty="0" smtClean="0">
                <a:latin typeface="Tahoma" panose="020B0604030504040204" pitchFamily="34" charset="0"/>
                <a:ea typeface="Tahoma" panose="020B0604030504040204" pitchFamily="34" charset="0"/>
                <a:cs typeface="Tahoma" panose="020B0604030504040204" pitchFamily="34" charset="0"/>
              </a:rPr>
              <a:t>She draws attention to the defensive nature of Britain’s coastal and marine geography.  Graham’s painting shows the strength of such defence.</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7494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58000" b="-58000"/>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Peter Graham</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b="1" dirty="0" smtClean="0">
                <a:latin typeface="Tahoma" panose="020B0604030504040204" pitchFamily="34" charset="0"/>
                <a:ea typeface="Tahoma" panose="020B0604030504040204" pitchFamily="34" charset="0"/>
                <a:cs typeface="Tahoma" panose="020B0604030504040204" pitchFamily="34" charset="0"/>
              </a:rPr>
              <a:t>  Ribbed and Paled by Rocks </a:t>
            </a:r>
            <a:r>
              <a:rPr lang="en-GB" b="1" dirty="0" err="1" smtClean="0">
                <a:latin typeface="Tahoma" panose="020B0604030504040204" pitchFamily="34" charset="0"/>
                <a:ea typeface="Tahoma" panose="020B0604030504040204" pitchFamily="34" charset="0"/>
                <a:cs typeface="Tahoma" panose="020B0604030504040204" pitchFamily="34" charset="0"/>
              </a:rPr>
              <a:t>Unscalable</a:t>
            </a:r>
            <a:r>
              <a:rPr lang="en-GB" b="1" dirty="0" smtClean="0">
                <a:latin typeface="Tahoma" panose="020B0604030504040204" pitchFamily="34" charset="0"/>
                <a:ea typeface="Tahoma" panose="020B0604030504040204" pitchFamily="34" charset="0"/>
                <a:cs typeface="Tahoma" panose="020B0604030504040204" pitchFamily="34" charset="0"/>
              </a:rPr>
              <a:t> and Roaring Waters</a:t>
            </a:r>
            <a:r>
              <a:rPr lang="en-GB" dirty="0" smtClean="0">
                <a:latin typeface="Tahoma" panose="020B0604030504040204" pitchFamily="34" charset="0"/>
                <a:ea typeface="Tahoma" panose="020B0604030504040204" pitchFamily="34" charset="0"/>
                <a:cs typeface="Tahoma" panose="020B0604030504040204" pitchFamily="34" charset="0"/>
              </a:rPr>
              <a:t>,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0900" y="1456419"/>
            <a:ext cx="3780000" cy="4578368"/>
          </a:xfrm>
          <a:prstGeom prst="rect">
            <a:avLst/>
          </a:prstGeom>
        </p:spPr>
      </p:pic>
      <p:sp>
        <p:nvSpPr>
          <p:cNvPr id="3" name="TextBox 2"/>
          <p:cNvSpPr txBox="1"/>
          <p:nvPr/>
        </p:nvSpPr>
        <p:spPr>
          <a:xfrm>
            <a:off x="876300" y="1889700"/>
            <a:ext cx="5553075" cy="2585323"/>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Think:  </a:t>
            </a:r>
            <a:r>
              <a:rPr lang="en-GB" dirty="0" smtClean="0">
                <a:latin typeface="Tahoma" panose="020B0604030504040204" pitchFamily="34" charset="0"/>
                <a:ea typeface="Tahoma" panose="020B0604030504040204" pitchFamily="34" charset="0"/>
                <a:cs typeface="Tahoma" panose="020B0604030504040204" pitchFamily="34" charset="0"/>
              </a:rPr>
              <a:t>In what ways does Graham emphasise the scale of the rocks?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What does the painting suggest about the British coast?  Explain which parts of the painting gave you your ideas.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How is weather important to the picture?  Try to bring colour into your discussion.</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71528"/>
          <a:stretch/>
        </p:blipFill>
        <p:spPr>
          <a:xfrm>
            <a:off x="1482825" y="4557570"/>
            <a:ext cx="4356000" cy="1502195"/>
          </a:xfrm>
          <a:prstGeom prst="rect">
            <a:avLst/>
          </a:prstGeom>
        </p:spPr>
      </p:pic>
    </p:spTree>
    <p:extLst>
      <p:ext uri="{BB962C8B-B14F-4D97-AF65-F5344CB8AC3E}">
        <p14:creationId xmlns:p14="http://schemas.microsoft.com/office/powerpoint/2010/main" val="2940199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58000" b="-58000"/>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Peter Graham</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b="1" dirty="0" smtClean="0">
                <a:latin typeface="Tahoma" panose="020B0604030504040204" pitchFamily="34" charset="0"/>
                <a:ea typeface="Tahoma" panose="020B0604030504040204" pitchFamily="34" charset="0"/>
                <a:cs typeface="Tahoma" panose="020B0604030504040204" pitchFamily="34" charset="0"/>
              </a:rPr>
              <a:t>  Ribbed and Paled by Rocks </a:t>
            </a:r>
            <a:r>
              <a:rPr lang="en-GB" b="1" dirty="0" err="1" smtClean="0">
                <a:latin typeface="Tahoma" panose="020B0604030504040204" pitchFamily="34" charset="0"/>
                <a:ea typeface="Tahoma" panose="020B0604030504040204" pitchFamily="34" charset="0"/>
                <a:cs typeface="Tahoma" panose="020B0604030504040204" pitchFamily="34" charset="0"/>
              </a:rPr>
              <a:t>Unscalable</a:t>
            </a:r>
            <a:r>
              <a:rPr lang="en-GB" b="1" dirty="0" smtClean="0">
                <a:latin typeface="Tahoma" panose="020B0604030504040204" pitchFamily="34" charset="0"/>
                <a:ea typeface="Tahoma" panose="020B0604030504040204" pitchFamily="34" charset="0"/>
                <a:cs typeface="Tahoma" panose="020B0604030504040204" pitchFamily="34" charset="0"/>
              </a:rPr>
              <a:t> and Roaring Waters</a:t>
            </a:r>
            <a:r>
              <a:rPr lang="en-GB" dirty="0" smtClean="0">
                <a:latin typeface="Tahoma" panose="020B0604030504040204" pitchFamily="34" charset="0"/>
                <a:ea typeface="Tahoma" panose="020B0604030504040204" pitchFamily="34" charset="0"/>
                <a:cs typeface="Tahoma" panose="020B0604030504040204" pitchFamily="34" charset="0"/>
              </a:rPr>
              <a:t>,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62449" t="39028"/>
          <a:stretch/>
        </p:blipFill>
        <p:spPr>
          <a:xfrm>
            <a:off x="1376193" y="1654866"/>
            <a:ext cx="2126210" cy="4181475"/>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38393" t="14028" r="26111" b="23195"/>
          <a:stretch/>
        </p:blipFill>
        <p:spPr>
          <a:xfrm>
            <a:off x="8840188" y="1652692"/>
            <a:ext cx="2009775" cy="4183649"/>
          </a:xfrm>
          <a:prstGeom prst="rect">
            <a:avLst/>
          </a:prstGeom>
        </p:spPr>
      </p:pic>
      <p:sp>
        <p:nvSpPr>
          <p:cNvPr id="10" name="TextBox 9"/>
          <p:cNvSpPr txBox="1"/>
          <p:nvPr/>
        </p:nvSpPr>
        <p:spPr>
          <a:xfrm>
            <a:off x="4171950" y="2512681"/>
            <a:ext cx="4152900" cy="2585323"/>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Try: </a:t>
            </a:r>
            <a:r>
              <a:rPr lang="en-GB" dirty="0" smtClean="0">
                <a:latin typeface="Tahoma" panose="020B0604030504040204" pitchFamily="34" charset="0"/>
                <a:ea typeface="Tahoma" panose="020B0604030504040204" pitchFamily="34" charset="0"/>
                <a:cs typeface="Tahoma" panose="020B0604030504040204" pitchFamily="34" charset="0"/>
              </a:rPr>
              <a:t>Graham doesn’t use people to show scale in this painting.</a:t>
            </a:r>
            <a:endParaRPr lang="en-GB" b="1"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Can you find ways to show the scale of a building or something in nature without placing people in your pictures?  Take photographs or make sketches annotating them to explain how you have made your building or object seem enormous or small.</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3340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58000" b="-58000"/>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Peter Graham</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b="1" dirty="0" smtClean="0">
                <a:latin typeface="Tahoma" panose="020B0604030504040204" pitchFamily="34" charset="0"/>
                <a:ea typeface="Tahoma" panose="020B0604030504040204" pitchFamily="34" charset="0"/>
                <a:cs typeface="Tahoma" panose="020B0604030504040204" pitchFamily="34" charset="0"/>
              </a:rPr>
              <a:t>  Ribbed and Paled by Rocks </a:t>
            </a:r>
            <a:r>
              <a:rPr lang="en-GB" b="1" dirty="0" err="1" smtClean="0">
                <a:latin typeface="Tahoma" panose="020B0604030504040204" pitchFamily="34" charset="0"/>
                <a:ea typeface="Tahoma" panose="020B0604030504040204" pitchFamily="34" charset="0"/>
                <a:cs typeface="Tahoma" panose="020B0604030504040204" pitchFamily="34" charset="0"/>
              </a:rPr>
              <a:t>Unscalable</a:t>
            </a:r>
            <a:r>
              <a:rPr lang="en-GB" b="1" dirty="0" smtClean="0">
                <a:latin typeface="Tahoma" panose="020B0604030504040204" pitchFamily="34" charset="0"/>
                <a:ea typeface="Tahoma" panose="020B0604030504040204" pitchFamily="34" charset="0"/>
                <a:cs typeface="Tahoma" panose="020B0604030504040204" pitchFamily="34" charset="0"/>
              </a:rPr>
              <a:t> and Roaring Waters</a:t>
            </a:r>
            <a:r>
              <a:rPr lang="en-GB" dirty="0" smtClean="0">
                <a:latin typeface="Tahoma" panose="020B0604030504040204" pitchFamily="34" charset="0"/>
                <a:ea typeface="Tahoma" panose="020B0604030504040204" pitchFamily="34" charset="0"/>
                <a:cs typeface="Tahoma" panose="020B0604030504040204" pitchFamily="34" charset="0"/>
              </a:rPr>
              <a:t>,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9122" t="44306" r="33346" b="19584"/>
          <a:stretch/>
        </p:blipFill>
        <p:spPr>
          <a:xfrm>
            <a:off x="590550" y="1536561"/>
            <a:ext cx="5868000" cy="4461022"/>
          </a:xfrm>
          <a:prstGeom prst="rect">
            <a:avLst/>
          </a:prstGeom>
        </p:spPr>
      </p:pic>
      <p:sp>
        <p:nvSpPr>
          <p:cNvPr id="3" name="TextBox 2"/>
          <p:cNvSpPr txBox="1"/>
          <p:nvPr/>
        </p:nvSpPr>
        <p:spPr>
          <a:xfrm>
            <a:off x="7138987" y="2889909"/>
            <a:ext cx="4257675" cy="1754326"/>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More: </a:t>
            </a:r>
            <a:r>
              <a:rPr lang="en-GB" dirty="0" smtClean="0">
                <a:latin typeface="Tahoma" panose="020B0604030504040204" pitchFamily="34" charset="0"/>
                <a:ea typeface="Tahoma" panose="020B0604030504040204" pitchFamily="34" charset="0"/>
                <a:cs typeface="Tahoma" panose="020B0604030504040204" pitchFamily="34" charset="0"/>
              </a:rPr>
              <a:t>Search for other British artists who explore defence.  Try to find different approaches.  You might want to look across different periods.   Do any of them make use of scale?  What effect does that create? </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820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319</Words>
  <Application>Microsoft Office PowerPoint</Application>
  <PresentationFormat>Widescreen</PresentationFormat>
  <Paragraphs>22</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E CHAPMAN</dc:creator>
  <cp:lastModifiedBy>PHILIP E CHAPMAN</cp:lastModifiedBy>
  <cp:revision>9</cp:revision>
  <dcterms:created xsi:type="dcterms:W3CDTF">2016-09-16T09:29:54Z</dcterms:created>
  <dcterms:modified xsi:type="dcterms:W3CDTF">2016-09-16T13:54:35Z</dcterms:modified>
</cp:coreProperties>
</file>