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 ContentType="image/tif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0" d="100"/>
          <a:sy n="80" d="100"/>
        </p:scale>
        <p:origin x="58" y="2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slide" Target="slides/slide4.xml"/><Relationship Id="rId4" Type="http://schemas.openxmlformats.org/officeDocument/2006/relationships/slide" Target="slides/slide3.xml"/><Relationship Id="rId9"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5BBD7777-7C6E-4877-A5B6-AA2FFB25F32F}" type="datetimeFigureOut">
              <a:rPr lang="en-GB" smtClean="0"/>
              <a:t>12/09/2016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D452C7-9B08-4D54-865B-8DC28FD33877}" type="slidenum">
              <a:rPr lang="en-GB" smtClean="0"/>
              <a:t>‹#›</a:t>
            </a:fld>
            <a:endParaRPr lang="en-GB"/>
          </a:p>
        </p:txBody>
      </p:sp>
    </p:spTree>
    <p:extLst>
      <p:ext uri="{BB962C8B-B14F-4D97-AF65-F5344CB8AC3E}">
        <p14:creationId xmlns:p14="http://schemas.microsoft.com/office/powerpoint/2010/main" val="115157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BBD7777-7C6E-4877-A5B6-AA2FFB25F32F}" type="datetimeFigureOut">
              <a:rPr lang="en-GB" smtClean="0"/>
              <a:t>12/09/2016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D452C7-9B08-4D54-865B-8DC28FD33877}" type="slidenum">
              <a:rPr lang="en-GB" smtClean="0"/>
              <a:t>‹#›</a:t>
            </a:fld>
            <a:endParaRPr lang="en-GB"/>
          </a:p>
        </p:txBody>
      </p:sp>
    </p:spTree>
    <p:extLst>
      <p:ext uri="{BB962C8B-B14F-4D97-AF65-F5344CB8AC3E}">
        <p14:creationId xmlns:p14="http://schemas.microsoft.com/office/powerpoint/2010/main" val="23692345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BBD7777-7C6E-4877-A5B6-AA2FFB25F32F}" type="datetimeFigureOut">
              <a:rPr lang="en-GB" smtClean="0"/>
              <a:t>12/09/2016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D452C7-9B08-4D54-865B-8DC28FD33877}" type="slidenum">
              <a:rPr lang="en-GB" smtClean="0"/>
              <a:t>‹#›</a:t>
            </a:fld>
            <a:endParaRPr lang="en-GB"/>
          </a:p>
        </p:txBody>
      </p:sp>
    </p:spTree>
    <p:extLst>
      <p:ext uri="{BB962C8B-B14F-4D97-AF65-F5344CB8AC3E}">
        <p14:creationId xmlns:p14="http://schemas.microsoft.com/office/powerpoint/2010/main" val="11927741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BBD7777-7C6E-4877-A5B6-AA2FFB25F32F}" type="datetimeFigureOut">
              <a:rPr lang="en-GB" smtClean="0"/>
              <a:t>12/09/2016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D452C7-9B08-4D54-865B-8DC28FD33877}" type="slidenum">
              <a:rPr lang="en-GB" smtClean="0"/>
              <a:t>‹#›</a:t>
            </a:fld>
            <a:endParaRPr lang="en-GB"/>
          </a:p>
        </p:txBody>
      </p:sp>
    </p:spTree>
    <p:extLst>
      <p:ext uri="{BB962C8B-B14F-4D97-AF65-F5344CB8AC3E}">
        <p14:creationId xmlns:p14="http://schemas.microsoft.com/office/powerpoint/2010/main" val="18951298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BD7777-7C6E-4877-A5B6-AA2FFB25F32F}" type="datetimeFigureOut">
              <a:rPr lang="en-GB" smtClean="0"/>
              <a:t>12/09/2016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D452C7-9B08-4D54-865B-8DC28FD33877}" type="slidenum">
              <a:rPr lang="en-GB" smtClean="0"/>
              <a:t>‹#›</a:t>
            </a:fld>
            <a:endParaRPr lang="en-GB"/>
          </a:p>
        </p:txBody>
      </p:sp>
    </p:spTree>
    <p:extLst>
      <p:ext uri="{BB962C8B-B14F-4D97-AF65-F5344CB8AC3E}">
        <p14:creationId xmlns:p14="http://schemas.microsoft.com/office/powerpoint/2010/main" val="509439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5BBD7777-7C6E-4877-A5B6-AA2FFB25F32F}" type="datetimeFigureOut">
              <a:rPr lang="en-GB" smtClean="0"/>
              <a:t>12/09/2016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9D452C7-9B08-4D54-865B-8DC28FD33877}" type="slidenum">
              <a:rPr lang="en-GB" smtClean="0"/>
              <a:t>‹#›</a:t>
            </a:fld>
            <a:endParaRPr lang="en-GB"/>
          </a:p>
        </p:txBody>
      </p:sp>
    </p:spTree>
    <p:extLst>
      <p:ext uri="{BB962C8B-B14F-4D97-AF65-F5344CB8AC3E}">
        <p14:creationId xmlns:p14="http://schemas.microsoft.com/office/powerpoint/2010/main" val="1335588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5BBD7777-7C6E-4877-A5B6-AA2FFB25F32F}" type="datetimeFigureOut">
              <a:rPr lang="en-GB" smtClean="0"/>
              <a:t>12/09/2016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9D452C7-9B08-4D54-865B-8DC28FD33877}" type="slidenum">
              <a:rPr lang="en-GB" smtClean="0"/>
              <a:t>‹#›</a:t>
            </a:fld>
            <a:endParaRPr lang="en-GB"/>
          </a:p>
        </p:txBody>
      </p:sp>
    </p:spTree>
    <p:extLst>
      <p:ext uri="{BB962C8B-B14F-4D97-AF65-F5344CB8AC3E}">
        <p14:creationId xmlns:p14="http://schemas.microsoft.com/office/powerpoint/2010/main" val="2015131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5BBD7777-7C6E-4877-A5B6-AA2FFB25F32F}" type="datetimeFigureOut">
              <a:rPr lang="en-GB" smtClean="0"/>
              <a:t>12/09/2016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9D452C7-9B08-4D54-865B-8DC28FD33877}" type="slidenum">
              <a:rPr lang="en-GB" smtClean="0"/>
              <a:t>‹#›</a:t>
            </a:fld>
            <a:endParaRPr lang="en-GB"/>
          </a:p>
        </p:txBody>
      </p:sp>
    </p:spTree>
    <p:extLst>
      <p:ext uri="{BB962C8B-B14F-4D97-AF65-F5344CB8AC3E}">
        <p14:creationId xmlns:p14="http://schemas.microsoft.com/office/powerpoint/2010/main" val="3169145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BD7777-7C6E-4877-A5B6-AA2FFB25F32F}" type="datetimeFigureOut">
              <a:rPr lang="en-GB" smtClean="0"/>
              <a:t>12/09/2016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9D452C7-9B08-4D54-865B-8DC28FD33877}" type="slidenum">
              <a:rPr lang="en-GB" smtClean="0"/>
              <a:t>‹#›</a:t>
            </a:fld>
            <a:endParaRPr lang="en-GB"/>
          </a:p>
        </p:txBody>
      </p:sp>
    </p:spTree>
    <p:extLst>
      <p:ext uri="{BB962C8B-B14F-4D97-AF65-F5344CB8AC3E}">
        <p14:creationId xmlns:p14="http://schemas.microsoft.com/office/powerpoint/2010/main" val="26892436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BD7777-7C6E-4877-A5B6-AA2FFB25F32F}" type="datetimeFigureOut">
              <a:rPr lang="en-GB" smtClean="0"/>
              <a:t>12/09/2016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9D452C7-9B08-4D54-865B-8DC28FD33877}" type="slidenum">
              <a:rPr lang="en-GB" smtClean="0"/>
              <a:t>‹#›</a:t>
            </a:fld>
            <a:endParaRPr lang="en-GB"/>
          </a:p>
        </p:txBody>
      </p:sp>
    </p:spTree>
    <p:extLst>
      <p:ext uri="{BB962C8B-B14F-4D97-AF65-F5344CB8AC3E}">
        <p14:creationId xmlns:p14="http://schemas.microsoft.com/office/powerpoint/2010/main" val="4146271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BD7777-7C6E-4877-A5B6-AA2FFB25F32F}" type="datetimeFigureOut">
              <a:rPr lang="en-GB" smtClean="0"/>
              <a:t>12/09/2016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9D452C7-9B08-4D54-865B-8DC28FD33877}" type="slidenum">
              <a:rPr lang="en-GB" smtClean="0"/>
              <a:t>‹#›</a:t>
            </a:fld>
            <a:endParaRPr lang="en-GB"/>
          </a:p>
        </p:txBody>
      </p:sp>
    </p:spTree>
    <p:extLst>
      <p:ext uri="{BB962C8B-B14F-4D97-AF65-F5344CB8AC3E}">
        <p14:creationId xmlns:p14="http://schemas.microsoft.com/office/powerpoint/2010/main" val="7784257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t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2000"/>
            <a:lum/>
          </a:blip>
          <a:srcRect/>
          <a:stretch>
            <a:fillRect t="-14000" b="-5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BD7777-7C6E-4877-A5B6-AA2FFB25F32F}" type="datetimeFigureOut">
              <a:rPr lang="en-GB" smtClean="0"/>
              <a:t>12/09/2016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D452C7-9B08-4D54-865B-8DC28FD33877}" type="slidenum">
              <a:rPr lang="en-GB" smtClean="0"/>
              <a:t>‹#›</a:t>
            </a:fld>
            <a:endParaRPr lang="en-GB"/>
          </a:p>
        </p:txBody>
      </p:sp>
    </p:spTree>
    <p:extLst>
      <p:ext uri="{BB962C8B-B14F-4D97-AF65-F5344CB8AC3E}">
        <p14:creationId xmlns:p14="http://schemas.microsoft.com/office/powerpoint/2010/main" val="17139446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tiff"/><Relationship Id="rId5" Type="http://schemas.openxmlformats.org/officeDocument/2006/relationships/image" Target="../media/image4.emf"/><Relationship Id="rId4" Type="http://schemas.openxmlformats.org/officeDocument/2006/relationships/image" Target="../media/image6.tiff"/></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9.tiff"/><Relationship Id="rId4" Type="http://schemas.openxmlformats.org/officeDocument/2006/relationships/image" Target="../media/image8.tiff"/></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0.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181100" cy="1181100"/>
          </a:xfrm>
          <a:prstGeom prst="rect">
            <a:avLst/>
          </a:prstGeom>
          <a:solidFill>
            <a:srgbClr val="FFFFFF"/>
          </a:solidFill>
          <a:ln w="12700">
            <a:solidFill>
              <a:srgbClr val="000000"/>
            </a:solidFill>
            <a:round/>
            <a:headEnd/>
            <a:tailEnd/>
          </a:ln>
        </p:spPr>
      </p:pic>
      <p:pic>
        <p:nvPicPr>
          <p:cNvPr id="6" name="Picture 1"/>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10900" y="0"/>
            <a:ext cx="1181100" cy="1181100"/>
          </a:xfrm>
          <a:prstGeom prst="rect">
            <a:avLst/>
          </a:prstGeom>
          <a:solidFill>
            <a:srgbClr val="FFFFFF"/>
          </a:solidFill>
          <a:ln w="12700">
            <a:solidFill>
              <a:srgbClr val="000000"/>
            </a:solidFill>
            <a:round/>
            <a:headEnd/>
            <a:tailEnd/>
          </a:ln>
        </p:spPr>
      </p:pic>
      <p:sp>
        <p:nvSpPr>
          <p:cNvPr id="7" name="TextBox 6"/>
          <p:cNvSpPr txBox="1"/>
          <p:nvPr/>
        </p:nvSpPr>
        <p:spPr>
          <a:xfrm>
            <a:off x="3228975" y="257175"/>
            <a:ext cx="6038850" cy="584775"/>
          </a:xfrm>
          <a:prstGeom prst="rect">
            <a:avLst/>
          </a:prstGeom>
          <a:noFill/>
        </p:spPr>
        <p:txBody>
          <a:bodyPr wrap="square" rtlCol="0">
            <a:spAutoFit/>
          </a:bodyPr>
          <a:lstStyle/>
          <a:p>
            <a:pPr algn="ctr"/>
            <a:r>
              <a:rPr lang="en-GB" sz="3200" b="1" dirty="0" smtClean="0">
                <a:latin typeface="Tahoma" panose="020B0604030504040204" pitchFamily="34" charset="0"/>
                <a:ea typeface="Tahoma" panose="020B0604030504040204" pitchFamily="34" charset="0"/>
                <a:cs typeface="Tahoma" panose="020B0604030504040204" pitchFamily="34" charset="0"/>
              </a:rPr>
              <a:t>Coding</a:t>
            </a:r>
            <a:endParaRPr lang="en-GB" sz="3200" b="1" dirty="0">
              <a:latin typeface="Tahoma" panose="020B0604030504040204" pitchFamily="34" charset="0"/>
              <a:ea typeface="Tahoma" panose="020B0604030504040204" pitchFamily="34" charset="0"/>
              <a:cs typeface="Tahoma" panose="020B0604030504040204" pitchFamily="34" charset="0"/>
            </a:endParaRPr>
          </a:p>
        </p:txBody>
      </p:sp>
      <p:sp>
        <p:nvSpPr>
          <p:cNvPr id="8" name="TextBox 7"/>
          <p:cNvSpPr txBox="1"/>
          <p:nvPr/>
        </p:nvSpPr>
        <p:spPr>
          <a:xfrm>
            <a:off x="1181100" y="1047750"/>
            <a:ext cx="9829800" cy="369332"/>
          </a:xfrm>
          <a:prstGeom prst="rect">
            <a:avLst/>
          </a:prstGeom>
          <a:noFill/>
        </p:spPr>
        <p:txBody>
          <a:bodyPr wrap="square" rtlCol="0">
            <a:spAutoFit/>
          </a:bodyPr>
          <a:lstStyle/>
          <a:p>
            <a:pPr algn="ctr"/>
            <a:r>
              <a:rPr lang="en-GB" dirty="0" smtClean="0">
                <a:latin typeface="Tahoma" panose="020B0604030504040204" pitchFamily="34" charset="0"/>
                <a:ea typeface="Tahoma" panose="020B0604030504040204" pitchFamily="34" charset="0"/>
                <a:cs typeface="Tahoma" panose="020B0604030504040204" pitchFamily="34" charset="0"/>
              </a:rPr>
              <a:t>Sir John Gilbert, </a:t>
            </a:r>
            <a:r>
              <a:rPr lang="en-GB" b="1" dirty="0" smtClean="0">
                <a:latin typeface="Tahoma" panose="020B0604030504040204" pitchFamily="34" charset="0"/>
                <a:ea typeface="Tahoma" panose="020B0604030504040204" pitchFamily="34" charset="0"/>
                <a:cs typeface="Tahoma" panose="020B0604030504040204" pitchFamily="34" charset="0"/>
              </a:rPr>
              <a:t>Ego et Rex Meus: King Henry VIII and Cardinal Wolsey</a:t>
            </a:r>
            <a:r>
              <a:rPr lang="en-GB" dirty="0" smtClean="0">
                <a:latin typeface="Tahoma" panose="020B0604030504040204" pitchFamily="34" charset="0"/>
                <a:ea typeface="Tahoma" panose="020B0604030504040204" pitchFamily="34" charset="0"/>
                <a:cs typeface="Tahoma" panose="020B0604030504040204" pitchFamily="34" charset="0"/>
              </a:rPr>
              <a:t>, 1888</a:t>
            </a:r>
            <a:endParaRPr lang="en-GB" dirty="0">
              <a:latin typeface="Tahoma" panose="020B0604030504040204" pitchFamily="34" charset="0"/>
              <a:ea typeface="Tahoma" panose="020B0604030504040204" pitchFamily="34" charset="0"/>
              <a:cs typeface="Tahoma" panose="020B0604030504040204" pitchFamily="34"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92237" y="1390095"/>
            <a:ext cx="3843389" cy="4803509"/>
          </a:xfrm>
          <a:prstGeom prst="rect">
            <a:avLst/>
          </a:prstGeom>
        </p:spPr>
      </p:pic>
      <p:sp>
        <p:nvSpPr>
          <p:cNvPr id="11" name="TextBox 10"/>
          <p:cNvSpPr txBox="1"/>
          <p:nvPr/>
        </p:nvSpPr>
        <p:spPr>
          <a:xfrm>
            <a:off x="1800694" y="1417082"/>
            <a:ext cx="4171950" cy="4708981"/>
          </a:xfrm>
          <a:prstGeom prst="rect">
            <a:avLst/>
          </a:prstGeom>
          <a:noFill/>
        </p:spPr>
        <p:txBody>
          <a:bodyPr wrap="square" rtlCol="0">
            <a:spAutoFit/>
          </a:bodyPr>
          <a:lstStyle/>
          <a:p>
            <a:r>
              <a:rPr lang="en-GB" sz="2000" b="1" dirty="0" smtClean="0">
                <a:latin typeface="Tahoma" panose="020B0604030504040204" pitchFamily="34" charset="0"/>
                <a:ea typeface="Tahoma" panose="020B0604030504040204" pitchFamily="34" charset="0"/>
                <a:cs typeface="Tahoma" panose="020B0604030504040204" pitchFamily="34" charset="0"/>
              </a:rPr>
              <a:t>Look:</a:t>
            </a:r>
          </a:p>
          <a:p>
            <a:r>
              <a:rPr lang="en-GB" sz="2000" dirty="0" smtClean="0">
                <a:latin typeface="Tahoma" panose="020B0604030504040204" pitchFamily="34" charset="0"/>
                <a:ea typeface="Tahoma" panose="020B0604030504040204" pitchFamily="34" charset="0"/>
                <a:cs typeface="Tahoma" panose="020B0604030504040204" pitchFamily="34" charset="0"/>
              </a:rPr>
              <a:t>As well as helping to send telegraphic messages clearly, code could be used to make messages secret.  In this painting Sir John Gilbert explores political secrecy and power.  He depicts the opening of Act I Scene II of Shakespeare’s play </a:t>
            </a:r>
            <a:r>
              <a:rPr lang="en-GB" sz="2000" b="1" dirty="0" smtClean="0">
                <a:latin typeface="Tahoma" panose="020B0604030504040204" pitchFamily="34" charset="0"/>
                <a:ea typeface="Tahoma" panose="020B0604030504040204" pitchFamily="34" charset="0"/>
                <a:cs typeface="Tahoma" panose="020B0604030504040204" pitchFamily="34" charset="0"/>
              </a:rPr>
              <a:t>Henry VIII</a:t>
            </a:r>
            <a:r>
              <a:rPr lang="en-GB" sz="2000" dirty="0" smtClean="0">
                <a:latin typeface="Tahoma" panose="020B0604030504040204" pitchFamily="34" charset="0"/>
                <a:ea typeface="Tahoma" panose="020B0604030504040204" pitchFamily="34" charset="0"/>
                <a:cs typeface="Tahoma" panose="020B0604030504040204" pitchFamily="34" charset="0"/>
              </a:rPr>
              <a:t>.  The King and Cardinal Wolsey are having a private conversation. The King thanks Wolsey for protecting him and seems to trust him.  However Gilbert suggests this trust might be misplaced.</a:t>
            </a:r>
            <a:endParaRPr lang="en-GB" sz="2000" dirty="0">
              <a:latin typeface="Tahoma" panose="020B0604030504040204" pitchFamily="34" charset="0"/>
              <a:ea typeface="Tahoma" panose="020B0604030504040204" pitchFamily="34" charset="0"/>
              <a:cs typeface="Tahoma" panose="020B0604030504040204" pitchFamily="34" charset="0"/>
            </a:endParaRPr>
          </a:p>
        </p:txBody>
      </p:sp>
      <p:pic>
        <p:nvPicPr>
          <p:cNvPr id="12" name="Picture 11"/>
          <p:cNvPicPr>
            <a:picLocks noChangeAspect="1"/>
          </p:cNvPicPr>
          <p:nvPr/>
        </p:nvPicPr>
        <p:blipFill>
          <a:blip r:embed="rId4"/>
          <a:stretch>
            <a:fillRect/>
          </a:stretch>
        </p:blipFill>
        <p:spPr>
          <a:xfrm>
            <a:off x="2439298" y="6193604"/>
            <a:ext cx="7405778" cy="742949"/>
          </a:xfrm>
          <a:prstGeom prst="rect">
            <a:avLst/>
          </a:prstGeom>
        </p:spPr>
      </p:pic>
      <p:sp>
        <p:nvSpPr>
          <p:cNvPr id="13" name="TextBox 12"/>
          <p:cNvSpPr txBox="1"/>
          <p:nvPr/>
        </p:nvSpPr>
        <p:spPr>
          <a:xfrm>
            <a:off x="287188" y="6074125"/>
            <a:ext cx="5551637" cy="338554"/>
          </a:xfrm>
          <a:prstGeom prst="rect">
            <a:avLst/>
          </a:prstGeom>
          <a:noFill/>
        </p:spPr>
        <p:txBody>
          <a:bodyPr wrap="square" rtlCol="0">
            <a:spAutoFit/>
          </a:bodyPr>
          <a:lstStyle/>
          <a:p>
            <a:r>
              <a:rPr lang="en-GB" sz="1600" dirty="0" smtClean="0">
                <a:latin typeface="Tahoma" panose="020B0604030504040204" pitchFamily="34" charset="0"/>
                <a:ea typeface="Tahoma" panose="020B0604030504040204" pitchFamily="34" charset="0"/>
                <a:cs typeface="Tahoma" panose="020B0604030504040204" pitchFamily="34" charset="0"/>
              </a:rPr>
              <a:t>Image: Guildhall Art Gallery, City of London</a:t>
            </a:r>
            <a:endParaRPr lang="en-GB" sz="16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947366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181100" cy="1181100"/>
          </a:xfrm>
          <a:prstGeom prst="rect">
            <a:avLst/>
          </a:prstGeom>
          <a:solidFill>
            <a:srgbClr val="FFFFFF"/>
          </a:solidFill>
          <a:ln w="12700">
            <a:solidFill>
              <a:srgbClr val="000000"/>
            </a:solidFill>
            <a:round/>
            <a:headEnd/>
            <a:tailEnd/>
          </a:ln>
        </p:spPr>
      </p:pic>
      <p:pic>
        <p:nvPicPr>
          <p:cNvPr id="6" name="Picture 1"/>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10900" y="0"/>
            <a:ext cx="1181100" cy="1181100"/>
          </a:xfrm>
          <a:prstGeom prst="rect">
            <a:avLst/>
          </a:prstGeom>
          <a:solidFill>
            <a:srgbClr val="FFFFFF"/>
          </a:solidFill>
          <a:ln w="12700">
            <a:solidFill>
              <a:srgbClr val="000000"/>
            </a:solidFill>
            <a:round/>
            <a:headEnd/>
            <a:tailEnd/>
          </a:ln>
        </p:spPr>
      </p:pic>
      <p:sp>
        <p:nvSpPr>
          <p:cNvPr id="7" name="TextBox 6"/>
          <p:cNvSpPr txBox="1"/>
          <p:nvPr/>
        </p:nvSpPr>
        <p:spPr>
          <a:xfrm>
            <a:off x="3228975" y="257175"/>
            <a:ext cx="6038850" cy="584775"/>
          </a:xfrm>
          <a:prstGeom prst="rect">
            <a:avLst/>
          </a:prstGeom>
          <a:noFill/>
        </p:spPr>
        <p:txBody>
          <a:bodyPr wrap="square" rtlCol="0">
            <a:spAutoFit/>
          </a:bodyPr>
          <a:lstStyle/>
          <a:p>
            <a:pPr algn="ctr"/>
            <a:r>
              <a:rPr lang="en-GB" sz="3200" b="1" dirty="0" smtClean="0">
                <a:latin typeface="Tahoma" panose="020B0604030504040204" pitchFamily="34" charset="0"/>
                <a:ea typeface="Tahoma" panose="020B0604030504040204" pitchFamily="34" charset="0"/>
                <a:cs typeface="Tahoma" panose="020B0604030504040204" pitchFamily="34" charset="0"/>
              </a:rPr>
              <a:t>Coding</a:t>
            </a:r>
            <a:endParaRPr lang="en-GB" sz="3200" b="1" dirty="0">
              <a:latin typeface="Tahoma" panose="020B0604030504040204" pitchFamily="34" charset="0"/>
              <a:ea typeface="Tahoma" panose="020B0604030504040204" pitchFamily="34" charset="0"/>
              <a:cs typeface="Tahoma" panose="020B0604030504040204" pitchFamily="34" charset="0"/>
            </a:endParaRPr>
          </a:p>
        </p:txBody>
      </p:sp>
      <p:sp>
        <p:nvSpPr>
          <p:cNvPr id="8" name="TextBox 7"/>
          <p:cNvSpPr txBox="1"/>
          <p:nvPr/>
        </p:nvSpPr>
        <p:spPr>
          <a:xfrm>
            <a:off x="1181100" y="1047750"/>
            <a:ext cx="9829800" cy="369332"/>
          </a:xfrm>
          <a:prstGeom prst="rect">
            <a:avLst/>
          </a:prstGeom>
          <a:noFill/>
        </p:spPr>
        <p:txBody>
          <a:bodyPr wrap="square" rtlCol="0">
            <a:spAutoFit/>
          </a:bodyPr>
          <a:lstStyle/>
          <a:p>
            <a:pPr algn="ctr"/>
            <a:r>
              <a:rPr lang="en-GB" dirty="0" smtClean="0">
                <a:latin typeface="Tahoma" panose="020B0604030504040204" pitchFamily="34" charset="0"/>
                <a:ea typeface="Tahoma" panose="020B0604030504040204" pitchFamily="34" charset="0"/>
                <a:cs typeface="Tahoma" panose="020B0604030504040204" pitchFamily="34" charset="0"/>
              </a:rPr>
              <a:t>Sir John Gilbert, </a:t>
            </a:r>
            <a:r>
              <a:rPr lang="en-GB" b="1" dirty="0" smtClean="0">
                <a:latin typeface="Tahoma" panose="020B0604030504040204" pitchFamily="34" charset="0"/>
                <a:ea typeface="Tahoma" panose="020B0604030504040204" pitchFamily="34" charset="0"/>
                <a:cs typeface="Tahoma" panose="020B0604030504040204" pitchFamily="34" charset="0"/>
              </a:rPr>
              <a:t>Ego et Rex Meus: King Henry VIII and Cardinal Wolsey</a:t>
            </a:r>
            <a:r>
              <a:rPr lang="en-GB" dirty="0" smtClean="0">
                <a:latin typeface="Tahoma" panose="020B0604030504040204" pitchFamily="34" charset="0"/>
                <a:ea typeface="Tahoma" panose="020B0604030504040204" pitchFamily="34" charset="0"/>
                <a:cs typeface="Tahoma" panose="020B0604030504040204" pitchFamily="34" charset="0"/>
              </a:rPr>
              <a:t>, 1888</a:t>
            </a:r>
            <a:endParaRPr lang="en-GB" dirty="0">
              <a:latin typeface="Tahoma" panose="020B0604030504040204" pitchFamily="34" charset="0"/>
              <a:ea typeface="Tahoma" panose="020B0604030504040204" pitchFamily="34" charset="0"/>
              <a:cs typeface="Tahoma" panose="020B0604030504040204" pitchFamily="34" charset="0"/>
            </a:endParaRPr>
          </a:p>
        </p:txBody>
      </p:sp>
      <p:sp>
        <p:nvSpPr>
          <p:cNvPr id="2" name="TextBox 1"/>
          <p:cNvSpPr txBox="1"/>
          <p:nvPr/>
        </p:nvSpPr>
        <p:spPr>
          <a:xfrm>
            <a:off x="396814" y="1604513"/>
            <a:ext cx="7323827" cy="646331"/>
          </a:xfrm>
          <a:prstGeom prst="rect">
            <a:avLst/>
          </a:prstGeom>
          <a:noFill/>
        </p:spPr>
        <p:txBody>
          <a:bodyPr wrap="square" rtlCol="0">
            <a:spAutoFit/>
          </a:bodyPr>
          <a:lstStyle/>
          <a:p>
            <a:r>
              <a:rPr lang="en-GB" b="1" dirty="0" smtClean="0">
                <a:latin typeface="Tahoma" panose="020B0604030504040204" pitchFamily="34" charset="0"/>
                <a:ea typeface="Tahoma" panose="020B0604030504040204" pitchFamily="34" charset="0"/>
                <a:cs typeface="Tahoma" panose="020B0604030504040204" pitchFamily="34" charset="0"/>
              </a:rPr>
              <a:t>Think: </a:t>
            </a:r>
            <a:r>
              <a:rPr lang="en-GB" dirty="0" smtClean="0">
                <a:latin typeface="Tahoma" panose="020B0604030504040204" pitchFamily="34" charset="0"/>
                <a:ea typeface="Tahoma" panose="020B0604030504040204" pitchFamily="34" charset="0"/>
                <a:cs typeface="Tahoma" panose="020B0604030504040204" pitchFamily="34" charset="0"/>
              </a:rPr>
              <a:t>Find a summary of the play and read the first lines of Act I Scene II.  How do they relate to the picture?</a:t>
            </a:r>
            <a:endParaRPr lang="en-GB"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2539" t="4277" r="22744" b="61509"/>
          <a:stretch/>
        </p:blipFill>
        <p:spPr>
          <a:xfrm>
            <a:off x="8418900" y="1423386"/>
            <a:ext cx="3168000" cy="2476139"/>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49895" t="8679" r="17715" b="22767"/>
          <a:stretch/>
        </p:blipFill>
        <p:spPr>
          <a:xfrm>
            <a:off x="479100" y="2230224"/>
            <a:ext cx="1404000" cy="3714464"/>
          </a:xfrm>
          <a:prstGeom prst="rect">
            <a:avLst/>
          </a:prstGeom>
        </p:spPr>
      </p:pic>
      <p:sp>
        <p:nvSpPr>
          <p:cNvPr id="10" name="TextBox 9"/>
          <p:cNvSpPr txBox="1"/>
          <p:nvPr/>
        </p:nvSpPr>
        <p:spPr>
          <a:xfrm>
            <a:off x="2182483" y="2337758"/>
            <a:ext cx="6072996" cy="923330"/>
          </a:xfrm>
          <a:prstGeom prst="rect">
            <a:avLst/>
          </a:prstGeom>
          <a:noFill/>
        </p:spPr>
        <p:txBody>
          <a:bodyPr wrap="square" rtlCol="0">
            <a:spAutoFit/>
          </a:bodyPr>
          <a:lstStyle/>
          <a:p>
            <a:r>
              <a:rPr lang="en-GB" dirty="0" smtClean="0">
                <a:latin typeface="Tahoma" panose="020B0604030504040204" pitchFamily="34" charset="0"/>
                <a:ea typeface="Tahoma" panose="020B0604030504040204" pitchFamily="34" charset="0"/>
                <a:cs typeface="Tahoma" panose="020B0604030504040204" pitchFamily="34" charset="0"/>
              </a:rPr>
              <a:t>Sketch the painting in your sketchbook.  </a:t>
            </a:r>
          </a:p>
          <a:p>
            <a:r>
              <a:rPr lang="en-GB" dirty="0" smtClean="0">
                <a:latin typeface="Tahoma" panose="020B0604030504040204" pitchFamily="34" charset="0"/>
                <a:ea typeface="Tahoma" panose="020B0604030504040204" pitchFamily="34" charset="0"/>
                <a:cs typeface="Tahoma" panose="020B0604030504040204" pitchFamily="34" charset="0"/>
              </a:rPr>
              <a:t>Note where you notice that Gilbert suggests that the King is wrong to trust the Cardinal.  </a:t>
            </a:r>
          </a:p>
        </p:txBody>
      </p:sp>
      <p:pic>
        <p:nvPicPr>
          <p:cNvPr id="11" name="Picture 10"/>
          <p:cNvPicPr>
            <a:picLocks noChangeAspect="1"/>
          </p:cNvPicPr>
          <p:nvPr/>
        </p:nvPicPr>
        <p:blipFill>
          <a:blip r:embed="rId5"/>
          <a:stretch>
            <a:fillRect/>
          </a:stretch>
        </p:blipFill>
        <p:spPr>
          <a:xfrm>
            <a:off x="2429303" y="6115051"/>
            <a:ext cx="7405778" cy="742949"/>
          </a:xfrm>
          <a:prstGeom prst="rect">
            <a:avLst/>
          </a:prstGeom>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l="20139" t="7917" r="44792" b="69861"/>
          <a:stretch/>
        </p:blipFill>
        <p:spPr>
          <a:xfrm>
            <a:off x="4898400" y="3401302"/>
            <a:ext cx="2700000" cy="2138617"/>
          </a:xfrm>
          <a:prstGeom prst="rect">
            <a:avLst/>
          </a:prstGeom>
        </p:spPr>
      </p:pic>
      <p:sp>
        <p:nvSpPr>
          <p:cNvPr id="13" name="TextBox 12"/>
          <p:cNvSpPr txBox="1"/>
          <p:nvPr/>
        </p:nvSpPr>
        <p:spPr>
          <a:xfrm>
            <a:off x="8255479" y="4543425"/>
            <a:ext cx="3494842" cy="646331"/>
          </a:xfrm>
          <a:prstGeom prst="rect">
            <a:avLst/>
          </a:prstGeom>
          <a:noFill/>
        </p:spPr>
        <p:txBody>
          <a:bodyPr wrap="square" rtlCol="0">
            <a:spAutoFit/>
          </a:bodyPr>
          <a:lstStyle/>
          <a:p>
            <a:r>
              <a:rPr lang="en-GB" dirty="0" smtClean="0">
                <a:latin typeface="Tahoma" panose="020B0604030504040204" pitchFamily="34" charset="0"/>
                <a:ea typeface="Tahoma" panose="020B0604030504040204" pitchFamily="34" charset="0"/>
                <a:cs typeface="Tahoma" panose="020B0604030504040204" pitchFamily="34" charset="0"/>
              </a:rPr>
              <a:t>What might the King’s closed eyes suggest?</a:t>
            </a:r>
            <a:endParaRPr lang="en-GB" dirty="0">
              <a:latin typeface="Tahoma" panose="020B0604030504040204" pitchFamily="34" charset="0"/>
              <a:ea typeface="Tahoma" panose="020B0604030504040204" pitchFamily="34" charset="0"/>
              <a:cs typeface="Tahoma" panose="020B0604030504040204" pitchFamily="34" charset="0"/>
            </a:endParaRPr>
          </a:p>
        </p:txBody>
      </p:sp>
      <p:sp>
        <p:nvSpPr>
          <p:cNvPr id="14" name="TextBox 13"/>
          <p:cNvSpPr txBox="1"/>
          <p:nvPr/>
        </p:nvSpPr>
        <p:spPr>
          <a:xfrm>
            <a:off x="2114502" y="3859782"/>
            <a:ext cx="2581323" cy="923330"/>
          </a:xfrm>
          <a:prstGeom prst="rect">
            <a:avLst/>
          </a:prstGeom>
          <a:noFill/>
        </p:spPr>
        <p:txBody>
          <a:bodyPr wrap="square" rtlCol="0">
            <a:spAutoFit/>
          </a:bodyPr>
          <a:lstStyle/>
          <a:p>
            <a:r>
              <a:rPr lang="en-GB" smtClean="0">
                <a:latin typeface="Tahoma" panose="020B0604030504040204" pitchFamily="34" charset="0"/>
                <a:ea typeface="Tahoma" panose="020B0604030504040204" pitchFamily="34" charset="0"/>
                <a:cs typeface="Tahoma" panose="020B0604030504040204" pitchFamily="34" charset="0"/>
              </a:rPr>
              <a:t>How does Gilbert show that Wolsey is secretive?</a:t>
            </a:r>
            <a:endParaRPr lang="en-GB"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702000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181100" cy="1181100"/>
          </a:xfrm>
          <a:prstGeom prst="rect">
            <a:avLst/>
          </a:prstGeom>
          <a:solidFill>
            <a:srgbClr val="FFFFFF"/>
          </a:solidFill>
          <a:ln w="12700">
            <a:solidFill>
              <a:srgbClr val="000000"/>
            </a:solidFill>
            <a:round/>
            <a:headEnd/>
            <a:tailEnd/>
          </a:ln>
        </p:spPr>
      </p:pic>
      <p:pic>
        <p:nvPicPr>
          <p:cNvPr id="6" name="Picture 1"/>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10900" y="0"/>
            <a:ext cx="1181100" cy="1181100"/>
          </a:xfrm>
          <a:prstGeom prst="rect">
            <a:avLst/>
          </a:prstGeom>
          <a:solidFill>
            <a:srgbClr val="FFFFFF"/>
          </a:solidFill>
          <a:ln w="12700">
            <a:solidFill>
              <a:srgbClr val="000000"/>
            </a:solidFill>
            <a:round/>
            <a:headEnd/>
            <a:tailEnd/>
          </a:ln>
        </p:spPr>
      </p:pic>
      <p:sp>
        <p:nvSpPr>
          <p:cNvPr id="7" name="TextBox 6"/>
          <p:cNvSpPr txBox="1"/>
          <p:nvPr/>
        </p:nvSpPr>
        <p:spPr>
          <a:xfrm>
            <a:off x="3228975" y="257175"/>
            <a:ext cx="6038850" cy="584775"/>
          </a:xfrm>
          <a:prstGeom prst="rect">
            <a:avLst/>
          </a:prstGeom>
          <a:noFill/>
        </p:spPr>
        <p:txBody>
          <a:bodyPr wrap="square" rtlCol="0">
            <a:spAutoFit/>
          </a:bodyPr>
          <a:lstStyle/>
          <a:p>
            <a:pPr algn="ctr"/>
            <a:r>
              <a:rPr lang="en-GB" sz="3200" b="1" dirty="0" smtClean="0">
                <a:latin typeface="Tahoma" panose="020B0604030504040204" pitchFamily="34" charset="0"/>
                <a:ea typeface="Tahoma" panose="020B0604030504040204" pitchFamily="34" charset="0"/>
                <a:cs typeface="Tahoma" panose="020B0604030504040204" pitchFamily="34" charset="0"/>
              </a:rPr>
              <a:t>Coding</a:t>
            </a:r>
            <a:endParaRPr lang="en-GB" sz="3200" b="1" dirty="0">
              <a:latin typeface="Tahoma" panose="020B0604030504040204" pitchFamily="34" charset="0"/>
              <a:ea typeface="Tahoma" panose="020B0604030504040204" pitchFamily="34" charset="0"/>
              <a:cs typeface="Tahoma" panose="020B0604030504040204" pitchFamily="34" charset="0"/>
            </a:endParaRPr>
          </a:p>
        </p:txBody>
      </p:sp>
      <p:sp>
        <p:nvSpPr>
          <p:cNvPr id="8" name="TextBox 7"/>
          <p:cNvSpPr txBox="1"/>
          <p:nvPr/>
        </p:nvSpPr>
        <p:spPr>
          <a:xfrm>
            <a:off x="1181100" y="1047750"/>
            <a:ext cx="9829800" cy="369332"/>
          </a:xfrm>
          <a:prstGeom prst="rect">
            <a:avLst/>
          </a:prstGeom>
          <a:noFill/>
        </p:spPr>
        <p:txBody>
          <a:bodyPr wrap="square" rtlCol="0">
            <a:spAutoFit/>
          </a:bodyPr>
          <a:lstStyle/>
          <a:p>
            <a:pPr algn="ctr"/>
            <a:r>
              <a:rPr lang="en-GB" dirty="0" smtClean="0">
                <a:latin typeface="Tahoma" panose="020B0604030504040204" pitchFamily="34" charset="0"/>
                <a:ea typeface="Tahoma" panose="020B0604030504040204" pitchFamily="34" charset="0"/>
                <a:cs typeface="Tahoma" panose="020B0604030504040204" pitchFamily="34" charset="0"/>
              </a:rPr>
              <a:t>Sir John Gilbert, </a:t>
            </a:r>
            <a:r>
              <a:rPr lang="en-GB" b="1" dirty="0" smtClean="0">
                <a:latin typeface="Tahoma" panose="020B0604030504040204" pitchFamily="34" charset="0"/>
                <a:ea typeface="Tahoma" panose="020B0604030504040204" pitchFamily="34" charset="0"/>
                <a:cs typeface="Tahoma" panose="020B0604030504040204" pitchFamily="34" charset="0"/>
              </a:rPr>
              <a:t>Ego et Rex Meus: King Henry VIII and Cardinal Wolsey</a:t>
            </a:r>
            <a:r>
              <a:rPr lang="en-GB" dirty="0" smtClean="0">
                <a:latin typeface="Tahoma" panose="020B0604030504040204" pitchFamily="34" charset="0"/>
                <a:ea typeface="Tahoma" panose="020B0604030504040204" pitchFamily="34" charset="0"/>
                <a:cs typeface="Tahoma" panose="020B0604030504040204" pitchFamily="34" charset="0"/>
              </a:rPr>
              <a:t>, 1888</a:t>
            </a:r>
            <a:endParaRPr lang="en-GB" dirty="0">
              <a:latin typeface="Tahoma" panose="020B0604030504040204" pitchFamily="34" charset="0"/>
              <a:ea typeface="Tahoma" panose="020B0604030504040204" pitchFamily="34" charset="0"/>
              <a:cs typeface="Tahoma" panose="020B0604030504040204" pitchFamily="34" charset="0"/>
            </a:endParaRPr>
          </a:p>
        </p:txBody>
      </p:sp>
      <p:pic>
        <p:nvPicPr>
          <p:cNvPr id="9" name="Picture 8"/>
          <p:cNvPicPr>
            <a:picLocks noChangeAspect="1"/>
          </p:cNvPicPr>
          <p:nvPr/>
        </p:nvPicPr>
        <p:blipFill>
          <a:blip r:embed="rId3"/>
          <a:stretch>
            <a:fillRect/>
          </a:stretch>
        </p:blipFill>
        <p:spPr>
          <a:xfrm>
            <a:off x="2429303" y="6115051"/>
            <a:ext cx="7405778" cy="742949"/>
          </a:xfrm>
          <a:prstGeom prst="rect">
            <a:avLst/>
          </a:prstGeom>
        </p:spPr>
      </p:pic>
      <p:sp>
        <p:nvSpPr>
          <p:cNvPr id="2" name="TextBox 1"/>
          <p:cNvSpPr txBox="1"/>
          <p:nvPr/>
        </p:nvSpPr>
        <p:spPr>
          <a:xfrm>
            <a:off x="590550" y="1690927"/>
            <a:ext cx="5915025" cy="2862322"/>
          </a:xfrm>
          <a:prstGeom prst="rect">
            <a:avLst/>
          </a:prstGeom>
          <a:noFill/>
        </p:spPr>
        <p:txBody>
          <a:bodyPr wrap="square" rtlCol="0">
            <a:spAutoFit/>
          </a:bodyPr>
          <a:lstStyle/>
          <a:p>
            <a:r>
              <a:rPr lang="en-GB" b="1" dirty="0" smtClean="0">
                <a:latin typeface="Tahoma" panose="020B0604030504040204" pitchFamily="34" charset="0"/>
                <a:ea typeface="Tahoma" panose="020B0604030504040204" pitchFamily="34" charset="0"/>
                <a:cs typeface="Tahoma" panose="020B0604030504040204" pitchFamily="34" charset="0"/>
              </a:rPr>
              <a:t>Try: </a:t>
            </a:r>
            <a:r>
              <a:rPr lang="en-GB" dirty="0" smtClean="0">
                <a:latin typeface="Tahoma" panose="020B0604030504040204" pitchFamily="34" charset="0"/>
                <a:ea typeface="Tahoma" panose="020B0604030504040204" pitchFamily="34" charset="0"/>
                <a:cs typeface="Tahoma" panose="020B0604030504040204" pitchFamily="34" charset="0"/>
              </a:rPr>
              <a:t>Gilbert’s painting of hands is important to his depiction of secrecy.  In your sketchbook draw or paint hands concealing things, trying different positions.  Add notes about what you are trying to show.</a:t>
            </a:r>
          </a:p>
          <a:p>
            <a:r>
              <a:rPr lang="en-GB" dirty="0" smtClean="0">
                <a:latin typeface="Tahoma" panose="020B0604030504040204" pitchFamily="34" charset="0"/>
                <a:ea typeface="Tahoma" panose="020B0604030504040204" pitchFamily="34" charset="0"/>
                <a:cs typeface="Tahoma" panose="020B0604030504040204" pitchFamily="34" charset="0"/>
              </a:rPr>
              <a:t>What is being concealed?  Why might it be being concealed? Do you want the concealed item to be completely visible or partially showing?  Does it matter what part of the concealed item is visible?  Think about using a lamp to create shadows.  Is the hand tense or relaxed?  How does that change your pictures?</a:t>
            </a:r>
            <a:endParaRPr lang="en-GB"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49826" t="26250" r="27952" b="56111"/>
          <a:stretch/>
        </p:blipFill>
        <p:spPr>
          <a:xfrm>
            <a:off x="7778025" y="2212294"/>
            <a:ext cx="3132000" cy="3107545"/>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42882" t="49028" r="11806" b="29862"/>
          <a:stretch/>
        </p:blipFill>
        <p:spPr>
          <a:xfrm>
            <a:off x="2190749" y="4540687"/>
            <a:ext cx="2916000" cy="1698212"/>
          </a:xfrm>
          <a:prstGeom prst="rect">
            <a:avLst/>
          </a:prstGeom>
        </p:spPr>
      </p:pic>
    </p:spTree>
    <p:extLst>
      <p:ext uri="{BB962C8B-B14F-4D97-AF65-F5344CB8AC3E}">
        <p14:creationId xmlns:p14="http://schemas.microsoft.com/office/powerpoint/2010/main" val="6825526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181100" cy="1181100"/>
          </a:xfrm>
          <a:prstGeom prst="rect">
            <a:avLst/>
          </a:prstGeom>
          <a:solidFill>
            <a:srgbClr val="FFFFFF"/>
          </a:solidFill>
          <a:ln w="12700">
            <a:solidFill>
              <a:srgbClr val="000000"/>
            </a:solidFill>
            <a:round/>
            <a:headEnd/>
            <a:tailEnd/>
          </a:ln>
        </p:spPr>
      </p:pic>
      <p:pic>
        <p:nvPicPr>
          <p:cNvPr id="6" name="Picture 1"/>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10900" y="0"/>
            <a:ext cx="1181100" cy="1181100"/>
          </a:xfrm>
          <a:prstGeom prst="rect">
            <a:avLst/>
          </a:prstGeom>
          <a:solidFill>
            <a:srgbClr val="FFFFFF"/>
          </a:solidFill>
          <a:ln w="12700">
            <a:solidFill>
              <a:srgbClr val="000000"/>
            </a:solidFill>
            <a:round/>
            <a:headEnd/>
            <a:tailEnd/>
          </a:ln>
        </p:spPr>
      </p:pic>
      <p:sp>
        <p:nvSpPr>
          <p:cNvPr id="7" name="TextBox 6"/>
          <p:cNvSpPr txBox="1"/>
          <p:nvPr/>
        </p:nvSpPr>
        <p:spPr>
          <a:xfrm>
            <a:off x="3228975" y="257175"/>
            <a:ext cx="6038850" cy="584775"/>
          </a:xfrm>
          <a:prstGeom prst="rect">
            <a:avLst/>
          </a:prstGeom>
          <a:noFill/>
        </p:spPr>
        <p:txBody>
          <a:bodyPr wrap="square" rtlCol="0">
            <a:spAutoFit/>
          </a:bodyPr>
          <a:lstStyle/>
          <a:p>
            <a:pPr algn="ctr"/>
            <a:r>
              <a:rPr lang="en-GB" sz="3200" b="1" dirty="0" smtClean="0">
                <a:latin typeface="Tahoma" panose="020B0604030504040204" pitchFamily="34" charset="0"/>
                <a:ea typeface="Tahoma" panose="020B0604030504040204" pitchFamily="34" charset="0"/>
                <a:cs typeface="Tahoma" panose="020B0604030504040204" pitchFamily="34" charset="0"/>
              </a:rPr>
              <a:t>Coding</a:t>
            </a:r>
            <a:endParaRPr lang="en-GB" sz="3200" b="1" dirty="0">
              <a:latin typeface="Tahoma" panose="020B0604030504040204" pitchFamily="34" charset="0"/>
              <a:ea typeface="Tahoma" panose="020B0604030504040204" pitchFamily="34" charset="0"/>
              <a:cs typeface="Tahoma" panose="020B0604030504040204" pitchFamily="34" charset="0"/>
            </a:endParaRPr>
          </a:p>
        </p:txBody>
      </p:sp>
      <p:sp>
        <p:nvSpPr>
          <p:cNvPr id="8" name="TextBox 7"/>
          <p:cNvSpPr txBox="1"/>
          <p:nvPr/>
        </p:nvSpPr>
        <p:spPr>
          <a:xfrm>
            <a:off x="1181100" y="1047750"/>
            <a:ext cx="9829800" cy="369332"/>
          </a:xfrm>
          <a:prstGeom prst="rect">
            <a:avLst/>
          </a:prstGeom>
          <a:noFill/>
        </p:spPr>
        <p:txBody>
          <a:bodyPr wrap="square" rtlCol="0">
            <a:spAutoFit/>
          </a:bodyPr>
          <a:lstStyle/>
          <a:p>
            <a:pPr algn="ctr"/>
            <a:r>
              <a:rPr lang="en-GB" dirty="0" smtClean="0">
                <a:latin typeface="Tahoma" panose="020B0604030504040204" pitchFamily="34" charset="0"/>
                <a:ea typeface="Tahoma" panose="020B0604030504040204" pitchFamily="34" charset="0"/>
                <a:cs typeface="Tahoma" panose="020B0604030504040204" pitchFamily="34" charset="0"/>
              </a:rPr>
              <a:t>Sir John Gilbert, </a:t>
            </a:r>
            <a:r>
              <a:rPr lang="en-GB" b="1" dirty="0" smtClean="0">
                <a:latin typeface="Tahoma" panose="020B0604030504040204" pitchFamily="34" charset="0"/>
                <a:ea typeface="Tahoma" panose="020B0604030504040204" pitchFamily="34" charset="0"/>
                <a:cs typeface="Tahoma" panose="020B0604030504040204" pitchFamily="34" charset="0"/>
              </a:rPr>
              <a:t>Ego et Rex Meus: King Henry VIII and Cardinal Wolsey</a:t>
            </a:r>
            <a:r>
              <a:rPr lang="en-GB" dirty="0" smtClean="0">
                <a:latin typeface="Tahoma" panose="020B0604030504040204" pitchFamily="34" charset="0"/>
                <a:ea typeface="Tahoma" panose="020B0604030504040204" pitchFamily="34" charset="0"/>
                <a:cs typeface="Tahoma" panose="020B0604030504040204" pitchFamily="34" charset="0"/>
              </a:rPr>
              <a:t>, 1888</a:t>
            </a:r>
            <a:endParaRPr lang="en-GB" dirty="0">
              <a:latin typeface="Tahoma" panose="020B0604030504040204" pitchFamily="34" charset="0"/>
              <a:ea typeface="Tahoma" panose="020B0604030504040204" pitchFamily="34" charset="0"/>
              <a:cs typeface="Tahoma" panose="020B0604030504040204" pitchFamily="34" charset="0"/>
            </a:endParaRPr>
          </a:p>
        </p:txBody>
      </p:sp>
      <p:pic>
        <p:nvPicPr>
          <p:cNvPr id="10" name="Picture 9"/>
          <p:cNvPicPr>
            <a:picLocks noChangeAspect="1"/>
          </p:cNvPicPr>
          <p:nvPr/>
        </p:nvPicPr>
        <p:blipFill>
          <a:blip r:embed="rId3"/>
          <a:stretch>
            <a:fillRect/>
          </a:stretch>
        </p:blipFill>
        <p:spPr>
          <a:xfrm>
            <a:off x="2429303" y="6115051"/>
            <a:ext cx="7405778" cy="742949"/>
          </a:xfrm>
          <a:prstGeom prst="rect">
            <a:avLst/>
          </a:prstGeom>
        </p:spPr>
      </p:pic>
      <p:sp>
        <p:nvSpPr>
          <p:cNvPr id="2" name="TextBox 1"/>
          <p:cNvSpPr txBox="1"/>
          <p:nvPr/>
        </p:nvSpPr>
        <p:spPr>
          <a:xfrm>
            <a:off x="485774" y="1847850"/>
            <a:ext cx="11191875" cy="1200329"/>
          </a:xfrm>
          <a:prstGeom prst="rect">
            <a:avLst/>
          </a:prstGeom>
          <a:noFill/>
        </p:spPr>
        <p:txBody>
          <a:bodyPr wrap="square" rtlCol="0">
            <a:spAutoFit/>
          </a:bodyPr>
          <a:lstStyle/>
          <a:p>
            <a:r>
              <a:rPr lang="en-GB" b="1" dirty="0" smtClean="0">
                <a:latin typeface="Tahoma" panose="020B0604030504040204" pitchFamily="34" charset="0"/>
                <a:ea typeface="Tahoma" panose="020B0604030504040204" pitchFamily="34" charset="0"/>
                <a:cs typeface="Tahoma" panose="020B0604030504040204" pitchFamily="34" charset="0"/>
              </a:rPr>
              <a:t>More:</a:t>
            </a:r>
          </a:p>
          <a:p>
            <a:r>
              <a:rPr lang="en-GB" dirty="0" smtClean="0">
                <a:latin typeface="Tahoma" panose="020B0604030504040204" pitchFamily="34" charset="0"/>
                <a:ea typeface="Tahoma" panose="020B0604030504040204" pitchFamily="34" charset="0"/>
                <a:cs typeface="Tahoma" panose="020B0604030504040204" pitchFamily="34" charset="0"/>
              </a:rPr>
              <a:t>Gilbert depicted many scenes from Shakespeare’s plays.  Can you find other examples?  Do any of them also explore secrecy?  You could find the scene they relate to and note what elements of the scene Gilbert has included.</a:t>
            </a:r>
          </a:p>
        </p:txBody>
      </p:sp>
      <p:sp>
        <p:nvSpPr>
          <p:cNvPr id="3" name="TextBox 2"/>
          <p:cNvSpPr txBox="1"/>
          <p:nvPr/>
        </p:nvSpPr>
        <p:spPr>
          <a:xfrm>
            <a:off x="7524750" y="3209925"/>
            <a:ext cx="4038600" cy="1754326"/>
          </a:xfrm>
          <a:prstGeom prst="rect">
            <a:avLst/>
          </a:prstGeom>
          <a:noFill/>
        </p:spPr>
        <p:txBody>
          <a:bodyPr wrap="square" rtlCol="0">
            <a:spAutoFit/>
          </a:bodyPr>
          <a:lstStyle/>
          <a:p>
            <a:r>
              <a:rPr lang="en-GB" dirty="0" smtClean="0">
                <a:latin typeface="Tahoma" panose="020B0604030504040204" pitchFamily="34" charset="0"/>
                <a:ea typeface="Tahoma" panose="020B0604030504040204" pitchFamily="34" charset="0"/>
                <a:cs typeface="Tahoma" panose="020B0604030504040204" pitchFamily="34" charset="0"/>
              </a:rPr>
              <a:t>Can you tell a story about secrecy in a single image? Could you make it a scene from a play, poem or novel that you have studied?  Sketch and annotate some ideas.  You could use photography to try them out.  </a:t>
            </a:r>
            <a:endParaRPr lang="en-GB" dirty="0">
              <a:latin typeface="Tahoma" panose="020B0604030504040204" pitchFamily="34" charset="0"/>
              <a:ea typeface="Tahoma" panose="020B0604030504040204" pitchFamily="34" charset="0"/>
              <a:cs typeface="Tahoma" panose="020B0604030504040204" pitchFamily="34" charset="0"/>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18192" y="2830051"/>
            <a:ext cx="2628000" cy="3285000"/>
          </a:xfrm>
          <a:prstGeom prst="rect">
            <a:avLst/>
          </a:prstGeom>
        </p:spPr>
      </p:pic>
      <p:sp>
        <p:nvSpPr>
          <p:cNvPr id="12" name="TextBox 11"/>
          <p:cNvSpPr txBox="1"/>
          <p:nvPr/>
        </p:nvSpPr>
        <p:spPr>
          <a:xfrm>
            <a:off x="590550" y="3343275"/>
            <a:ext cx="3933825" cy="1754326"/>
          </a:xfrm>
          <a:prstGeom prst="rect">
            <a:avLst/>
          </a:prstGeom>
          <a:noFill/>
        </p:spPr>
        <p:txBody>
          <a:bodyPr wrap="square" rtlCol="0">
            <a:spAutoFit/>
          </a:bodyPr>
          <a:lstStyle/>
          <a:p>
            <a:r>
              <a:rPr lang="en-GB" dirty="0" smtClean="0">
                <a:latin typeface="Tahoma" panose="020B0604030504040204" pitchFamily="34" charset="0"/>
                <a:ea typeface="Tahoma" panose="020B0604030504040204" pitchFamily="34" charset="0"/>
                <a:cs typeface="Tahoma" panose="020B0604030504040204" pitchFamily="34" charset="0"/>
              </a:rPr>
              <a:t>Can you find other artists’ work that explores secrecy?</a:t>
            </a:r>
          </a:p>
          <a:p>
            <a:endParaRPr lang="en-GB" dirty="0">
              <a:latin typeface="Tahoma" panose="020B0604030504040204" pitchFamily="34" charset="0"/>
              <a:ea typeface="Tahoma" panose="020B0604030504040204" pitchFamily="34" charset="0"/>
              <a:cs typeface="Tahoma" panose="020B0604030504040204" pitchFamily="34" charset="0"/>
            </a:endParaRPr>
          </a:p>
          <a:p>
            <a:r>
              <a:rPr lang="en-GB" dirty="0" smtClean="0">
                <a:latin typeface="Tahoma" panose="020B0604030504040204" pitchFamily="34" charset="0"/>
                <a:ea typeface="Tahoma" panose="020B0604030504040204" pitchFamily="34" charset="0"/>
                <a:cs typeface="Tahoma" panose="020B0604030504040204" pitchFamily="34" charset="0"/>
              </a:rPr>
              <a:t>Can you find other artists who depict scenes from Shakespeare, or other literary scenes?</a:t>
            </a:r>
            <a:endParaRPr lang="en-GB"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7925827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TotalTime>
  <Words>444</Words>
  <Application>Microsoft Office PowerPoint</Application>
  <PresentationFormat>Widescreen</PresentationFormat>
  <Paragraphs>24</Paragraphs>
  <Slides>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vt:i4>
      </vt:variant>
    </vt:vector>
  </HeadingPairs>
  <TitlesOfParts>
    <vt:vector size="9" baseType="lpstr">
      <vt:lpstr>Arial</vt:lpstr>
      <vt:lpstr>Calibri</vt:lpstr>
      <vt:lpstr>Calibri Light</vt:lpstr>
      <vt:lpstr>Tahoma</vt:lpstr>
      <vt:lpstr>Office Theme</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PHILIP E CHAPMAN</dc:creator>
  <cp:lastModifiedBy>PHILIP E CHAPMAN</cp:lastModifiedBy>
  <cp:revision>11</cp:revision>
  <dcterms:created xsi:type="dcterms:W3CDTF">2016-09-12T09:33:39Z</dcterms:created>
  <dcterms:modified xsi:type="dcterms:W3CDTF">2016-09-12T11:07:46Z</dcterms:modified>
</cp:coreProperties>
</file>